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80" r:id="rId2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0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445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376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2104" y="2148840"/>
            <a:ext cx="8010144" cy="2099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 err="1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AdoptEase</a:t>
            </a: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– Adopting a Rescue Dog</a:t>
            </a:r>
            <a:endParaRPr lang="en-US" sz="641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BA81BE-3381-1A81-AAC0-FBA46CD9D898}"/>
              </a:ext>
            </a:extLst>
          </p:cNvPr>
          <p:cNvGrpSpPr/>
          <p:nvPr/>
        </p:nvGrpSpPr>
        <p:grpSpPr>
          <a:xfrm>
            <a:off x="832104" y="4845751"/>
            <a:ext cx="4159404" cy="767427"/>
            <a:chOff x="786942" y="5497773"/>
            <a:chExt cx="4159404" cy="767427"/>
          </a:xfrm>
        </p:grpSpPr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942" y="5497773"/>
              <a:ext cx="4159404" cy="767427"/>
            </a:xfrm>
            <a:prstGeom prst="rect">
              <a:avLst/>
            </a:prstGeom>
          </p:spPr>
        </p:pic>
        <p:sp>
          <p:nvSpPr>
            <p:cNvPr id="8" name="Text 2"/>
            <p:cNvSpPr/>
            <p:nvPr/>
          </p:nvSpPr>
          <p:spPr>
            <a:xfrm>
              <a:off x="1175004" y="5682212"/>
              <a:ext cx="3383280" cy="374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320" dirty="0">
                  <a:solidFill>
                    <a:srgbClr val="FFFFFF"/>
                  </a:solidFill>
                  <a:latin typeface="思源黑体-思源黑体-Bold" pitchFamily="34" charset="0"/>
                  <a:ea typeface="思源黑体-思源黑体-Bold" pitchFamily="34" charset="-122"/>
                  <a:cs typeface="思源黑体-思源黑体-Bold" pitchFamily="34" charset="-120"/>
                </a:rPr>
                <a:t>Presented By : Pratham Rathore </a:t>
              </a:r>
              <a:endParaRPr lang="en-US" sz="232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0C5C43-0B9C-B5AC-6D73-6EC21928C121}"/>
              </a:ext>
            </a:extLst>
          </p:cNvPr>
          <p:cNvGrpSpPr/>
          <p:nvPr/>
        </p:nvGrpSpPr>
        <p:grpSpPr>
          <a:xfrm>
            <a:off x="2911806" y="7073743"/>
            <a:ext cx="4451191" cy="767427"/>
            <a:chOff x="786941" y="6572862"/>
            <a:chExt cx="4451191" cy="767427"/>
          </a:xfrm>
        </p:grpSpPr>
        <p:pic>
          <p:nvPicPr>
            <p:cNvPr id="11" name="Image 3" descr="preencoded.png">
              <a:extLst>
                <a:ext uri="{FF2B5EF4-FFF2-40B4-BE49-F238E27FC236}">
                  <a16:creationId xmlns:a16="http://schemas.microsoft.com/office/drawing/2014/main" id="{6AF06F68-D0DB-6C15-97FB-A56137560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941" y="6572862"/>
              <a:ext cx="4451191" cy="767427"/>
            </a:xfrm>
            <a:prstGeom prst="rect">
              <a:avLst/>
            </a:prstGeom>
          </p:spPr>
        </p:pic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D13BB90A-F4BC-C634-DF06-99EFD7532C94}"/>
                </a:ext>
              </a:extLst>
            </p:cNvPr>
            <p:cNvSpPr/>
            <p:nvPr/>
          </p:nvSpPr>
          <p:spPr>
            <a:xfrm>
              <a:off x="1320896" y="6782763"/>
              <a:ext cx="3383280" cy="374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320" dirty="0">
                  <a:solidFill>
                    <a:srgbClr val="FFFFFF"/>
                  </a:solidFill>
                  <a:latin typeface="思源黑体-思源黑体-Bold" pitchFamily="34" charset="0"/>
                  <a:ea typeface="思源黑体-思源黑体-Bold" pitchFamily="34" charset="-122"/>
                  <a:cs typeface="思源黑体-思源黑体-Bold" pitchFamily="34" charset="-120"/>
                </a:rPr>
                <a:t>Presented To : Dr. Vikram Kumar sir</a:t>
              </a:r>
              <a:endParaRPr lang="en-US" sz="232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4B3796-7716-130E-E1E2-5F02F3F78050}"/>
              </a:ext>
            </a:extLst>
          </p:cNvPr>
          <p:cNvGrpSpPr/>
          <p:nvPr/>
        </p:nvGrpSpPr>
        <p:grpSpPr>
          <a:xfrm>
            <a:off x="5119080" y="4845751"/>
            <a:ext cx="4159404" cy="767427"/>
            <a:chOff x="5108598" y="5500281"/>
            <a:chExt cx="4159404" cy="767427"/>
          </a:xfrm>
        </p:grpSpPr>
        <p:pic>
          <p:nvPicPr>
            <p:cNvPr id="12" name="Image 3" descr="preencoded.png">
              <a:extLst>
                <a:ext uri="{FF2B5EF4-FFF2-40B4-BE49-F238E27FC236}">
                  <a16:creationId xmlns:a16="http://schemas.microsoft.com/office/drawing/2014/main" id="{7FAB67AD-1184-9D46-B8CC-DDFB171E0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8598" y="5500281"/>
              <a:ext cx="4159404" cy="767427"/>
            </a:xfrm>
            <a:prstGeom prst="rect">
              <a:avLst/>
            </a:prstGeom>
          </p:spPr>
        </p:pic>
        <p:sp>
          <p:nvSpPr>
            <p:cNvPr id="13" name="Text 2">
              <a:extLst>
                <a:ext uri="{FF2B5EF4-FFF2-40B4-BE49-F238E27FC236}">
                  <a16:creationId xmlns:a16="http://schemas.microsoft.com/office/drawing/2014/main" id="{9BA4C0F4-A2A0-931D-7FD5-04AD5F36F2CA}"/>
                </a:ext>
              </a:extLst>
            </p:cNvPr>
            <p:cNvSpPr/>
            <p:nvPr/>
          </p:nvSpPr>
          <p:spPr>
            <a:xfrm>
              <a:off x="5496660" y="5694034"/>
              <a:ext cx="3383280" cy="374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320" dirty="0">
                  <a:solidFill>
                    <a:srgbClr val="FFFFFF"/>
                  </a:solidFill>
                  <a:latin typeface="思源黑体-思源黑体-Bold" pitchFamily="34" charset="0"/>
                  <a:ea typeface="思源黑体-思源黑体-Bold" pitchFamily="34" charset="-122"/>
                  <a:cs typeface="思源黑体-思源黑体-Bold" pitchFamily="34" charset="-120"/>
                </a:rPr>
                <a:t>Division : 2A-1</a:t>
              </a:r>
              <a:endParaRPr lang="en-US" sz="2320" dirty="0"/>
            </a:p>
          </p:txBody>
        </p:sp>
      </p:grpSp>
      <p:sp>
        <p:nvSpPr>
          <p:cNvPr id="17" name="Text 2">
            <a:extLst>
              <a:ext uri="{FF2B5EF4-FFF2-40B4-BE49-F238E27FC236}">
                <a16:creationId xmlns:a16="http://schemas.microsoft.com/office/drawing/2014/main" id="{D8D12C9F-5AA8-81DD-6C8F-EBB407C449FB}"/>
              </a:ext>
            </a:extLst>
          </p:cNvPr>
          <p:cNvSpPr/>
          <p:nvPr/>
        </p:nvSpPr>
        <p:spPr>
          <a:xfrm>
            <a:off x="5507142" y="6639358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2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77CE82-7E44-BE6F-3CC0-B1A8F7F4822F}"/>
              </a:ext>
            </a:extLst>
          </p:cNvPr>
          <p:cNvGrpSpPr/>
          <p:nvPr/>
        </p:nvGrpSpPr>
        <p:grpSpPr>
          <a:xfrm>
            <a:off x="832104" y="5871931"/>
            <a:ext cx="4159404" cy="767427"/>
            <a:chOff x="707100" y="6425176"/>
            <a:chExt cx="4159404" cy="767427"/>
          </a:xfrm>
        </p:grpSpPr>
        <p:pic>
          <p:nvPicPr>
            <p:cNvPr id="15" name="Image 3" descr="preencoded.png">
              <a:extLst>
                <a:ext uri="{FF2B5EF4-FFF2-40B4-BE49-F238E27FC236}">
                  <a16:creationId xmlns:a16="http://schemas.microsoft.com/office/drawing/2014/main" id="{F971A2C8-ED3D-2403-C70B-A2A323863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100" y="6425176"/>
              <a:ext cx="4159404" cy="767427"/>
            </a:xfrm>
            <a:prstGeom prst="rect">
              <a:avLst/>
            </a:prstGeom>
          </p:spPr>
        </p:pic>
        <p:sp>
          <p:nvSpPr>
            <p:cNvPr id="18" name="Text 2">
              <a:extLst>
                <a:ext uri="{FF2B5EF4-FFF2-40B4-BE49-F238E27FC236}">
                  <a16:creationId xmlns:a16="http://schemas.microsoft.com/office/drawing/2014/main" id="{A4D5FD0C-B763-3512-9AC3-3731E206A2F6}"/>
                </a:ext>
              </a:extLst>
            </p:cNvPr>
            <p:cNvSpPr/>
            <p:nvPr/>
          </p:nvSpPr>
          <p:spPr>
            <a:xfrm>
              <a:off x="1072581" y="6613861"/>
              <a:ext cx="3383280" cy="374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320" dirty="0">
                  <a:solidFill>
                    <a:srgbClr val="FFFFFF"/>
                  </a:solidFill>
                  <a:latin typeface="思源黑体-思源黑体-Bold" pitchFamily="34" charset="0"/>
                  <a:ea typeface="思源黑体-思源黑体-Bold" pitchFamily="34" charset="-122"/>
                  <a:cs typeface="思源黑体-思源黑体-Bold" pitchFamily="34" charset="-120"/>
                </a:rPr>
                <a:t>Subject : Design Thinking</a:t>
              </a:r>
              <a:endParaRPr lang="en-US" sz="232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E4EF68-4365-C46D-0E31-A358DC02333A}"/>
              </a:ext>
            </a:extLst>
          </p:cNvPr>
          <p:cNvGrpSpPr/>
          <p:nvPr/>
        </p:nvGrpSpPr>
        <p:grpSpPr>
          <a:xfrm>
            <a:off x="5119080" y="5871452"/>
            <a:ext cx="4159404" cy="767427"/>
            <a:chOff x="5119080" y="6447773"/>
            <a:chExt cx="4159404" cy="767427"/>
          </a:xfrm>
        </p:grpSpPr>
        <p:pic>
          <p:nvPicPr>
            <p:cNvPr id="16" name="Image 3" descr="preencoded.png">
              <a:extLst>
                <a:ext uri="{FF2B5EF4-FFF2-40B4-BE49-F238E27FC236}">
                  <a16:creationId xmlns:a16="http://schemas.microsoft.com/office/drawing/2014/main" id="{FC9144CF-16DD-BAE3-9AA9-6151FA25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9080" y="6447773"/>
              <a:ext cx="4159404" cy="767427"/>
            </a:xfrm>
            <a:prstGeom prst="rect">
              <a:avLst/>
            </a:prstGeom>
          </p:spPr>
        </p:pic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A1AA54DD-B5CD-26C8-4BD9-7939595269BD}"/>
                </a:ext>
              </a:extLst>
            </p:cNvPr>
            <p:cNvSpPr/>
            <p:nvPr/>
          </p:nvSpPr>
          <p:spPr>
            <a:xfrm>
              <a:off x="5458968" y="6621438"/>
              <a:ext cx="3383280" cy="37490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900"/>
                </a:lnSpc>
                <a:buNone/>
              </a:pPr>
              <a:r>
                <a:rPr lang="en-US" sz="2320" dirty="0">
                  <a:solidFill>
                    <a:srgbClr val="FFFFFF"/>
                  </a:solidFill>
                  <a:latin typeface="思源黑体-思源黑体-Bold" pitchFamily="34" charset="0"/>
                  <a:ea typeface="思源黑体-思源黑体-Bold" pitchFamily="34" charset="-122"/>
                  <a:cs typeface="思源黑体-思源黑体-Bold" pitchFamily="34" charset="-120"/>
                </a:rPr>
                <a:t>Subject Code : 303105152</a:t>
              </a:r>
              <a:endParaRPr lang="en-US" sz="232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7928" y="3547872"/>
            <a:ext cx="2487168" cy="28986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547872"/>
            <a:ext cx="2487168" cy="289864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1128" y="3547872"/>
            <a:ext cx="2487168" cy="289864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053328" y="3666744"/>
            <a:ext cx="20116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User: Individuals looking to adopt a rescue dog.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5806440" y="1792224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Define – Framing the Problem</a:t>
            </a:r>
            <a:endParaRPr lang="en-US" sz="4640" dirty="0"/>
          </a:p>
        </p:txBody>
      </p:sp>
      <p:sp>
        <p:nvSpPr>
          <p:cNvPr id="9" name="Text 2"/>
          <p:cNvSpPr/>
          <p:nvPr/>
        </p:nvSpPr>
        <p:spPr>
          <a:xfrm>
            <a:off x="8805672" y="3666744"/>
            <a:ext cx="201168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Need: Clear adoption guidance, emotional and financial preparedness.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1548872" y="3666744"/>
            <a:ext cx="2011680" cy="2660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Insight: Many potential adopters hesitate due to lack of structured support, leading to uncertainty and possible adoption failures.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Ideation – Brainstorming Solutions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4617720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Virtual dog profiles with videos showcasing behavior.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7571232" y="518464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Trial adoption programs.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18464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Pre-adoption training workshops.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617720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Solutions: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3767328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Activities: Visiting shelters, researching dog breeds, consulting with shelter staff.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3767328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Situations: Observing dogs at the shelter, reading adoption stories, planning post-adoption care.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26334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Ideation – Brainstorming Solutions(1)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68833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Ideation – Brainstorming Solutions(2)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6285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Financial planning guides.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512064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Post-adoption support groups.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Prototype – Developing a Solution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017520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782312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895344"/>
            <a:ext cx="539496" cy="5394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017520"/>
            <a:ext cx="539496" cy="5394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14416"/>
            <a:ext cx="539496" cy="5394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95344"/>
            <a:ext cx="539496" cy="53949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82312"/>
            <a:ext cx="539496" cy="53949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516368" y="313639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1"/>
          <p:cNvSpPr/>
          <p:nvPr/>
        </p:nvSpPr>
        <p:spPr>
          <a:xfrm>
            <a:off x="7516368" y="490118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3" name="Text 2"/>
          <p:cNvSpPr/>
          <p:nvPr/>
        </p:nvSpPr>
        <p:spPr>
          <a:xfrm>
            <a:off x="7516368" y="401421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3"/>
          <p:cNvSpPr/>
          <p:nvPr/>
        </p:nvSpPr>
        <p:spPr>
          <a:xfrm>
            <a:off x="1024128" y="313639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4"/>
          <p:cNvSpPr/>
          <p:nvPr/>
        </p:nvSpPr>
        <p:spPr>
          <a:xfrm>
            <a:off x="1024128" y="572414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</a:t>
            </a:r>
            <a:endParaRPr lang="en-US" sz="2320" dirty="0"/>
          </a:p>
        </p:txBody>
      </p:sp>
      <p:sp>
        <p:nvSpPr>
          <p:cNvPr id="16" name="Text 5"/>
          <p:cNvSpPr/>
          <p:nvPr/>
        </p:nvSpPr>
        <p:spPr>
          <a:xfrm>
            <a:off x="1024128" y="4014216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7" name="Text 6"/>
          <p:cNvSpPr/>
          <p:nvPr/>
        </p:nvSpPr>
        <p:spPr>
          <a:xfrm>
            <a:off x="1024128" y="490118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8" name="Text 7"/>
          <p:cNvSpPr/>
          <p:nvPr/>
        </p:nvSpPr>
        <p:spPr>
          <a:xfrm>
            <a:off x="1673352" y="4782312"/>
            <a:ext cx="5641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Adoption financial planner to estimate costs.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8156448" y="3895344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Virtual meet-and-greet options before visiting the shelter.</a:t>
            </a:r>
            <a:endParaRPr lang="en-US" sz="1850" dirty="0"/>
          </a:p>
        </p:txBody>
      </p:sp>
      <p:sp>
        <p:nvSpPr>
          <p:cNvPr id="20" name="Text 9"/>
          <p:cNvSpPr/>
          <p:nvPr/>
        </p:nvSpPr>
        <p:spPr>
          <a:xfrm>
            <a:off x="1673352" y="3017520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Prototype Name: "AdoptEase – A Smart Adoption Support System"</a:t>
            </a:r>
            <a:endParaRPr lang="en-US" sz="1850" dirty="0"/>
          </a:p>
        </p:txBody>
      </p:sp>
      <p:sp>
        <p:nvSpPr>
          <p:cNvPr id="21" name="Text 10"/>
          <p:cNvSpPr/>
          <p:nvPr/>
        </p:nvSpPr>
        <p:spPr>
          <a:xfrm>
            <a:off x="8156448" y="3017520"/>
            <a:ext cx="5641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Features:</a:t>
            </a:r>
            <a:endParaRPr lang="en-US" sz="1850" dirty="0"/>
          </a:p>
        </p:txBody>
      </p:sp>
      <p:sp>
        <p:nvSpPr>
          <p:cNvPr id="22" name="Text 11"/>
          <p:cNvSpPr/>
          <p:nvPr/>
        </p:nvSpPr>
        <p:spPr>
          <a:xfrm>
            <a:off x="8156448" y="4782312"/>
            <a:ext cx="564184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 community support forum for adopters.</a:t>
            </a:r>
            <a:endParaRPr lang="en-US" sz="1850" dirty="0"/>
          </a:p>
        </p:txBody>
      </p:sp>
      <p:sp>
        <p:nvSpPr>
          <p:cNvPr id="23" name="Text 12"/>
          <p:cNvSpPr/>
          <p:nvPr/>
        </p:nvSpPr>
        <p:spPr>
          <a:xfrm>
            <a:off x="1673352" y="5614416"/>
            <a:ext cx="564184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Prototype Format: A website or mobile application providing a seamless adoption experience.</a:t>
            </a:r>
            <a:endParaRPr lang="en-US" sz="1850" dirty="0"/>
          </a:p>
        </p:txBody>
      </p:sp>
      <p:sp>
        <p:nvSpPr>
          <p:cNvPr id="24" name="Text 13"/>
          <p:cNvSpPr/>
          <p:nvPr/>
        </p:nvSpPr>
        <p:spPr>
          <a:xfrm>
            <a:off x="1673352" y="3895344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dog profiles with videos and behavior assessments.</a:t>
            </a:r>
            <a:endParaRPr lang="en-US" sz="1850" dirty="0"/>
          </a:p>
        </p:txBody>
      </p:sp>
      <p:sp>
        <p:nvSpPr>
          <p:cNvPr id="25" name="Text 14"/>
          <p:cNvSpPr/>
          <p:nvPr/>
        </p:nvSpPr>
        <p:spPr>
          <a:xfrm>
            <a:off x="832104" y="17282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Prototype – Developing a Solution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Testing – Validating the Solution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533095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Engagement in support forums.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3621024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What is being tested? Effectiveness of AdoptEase in reducing adopter uncertainty and improving adoption rates.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477316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Completion rate of adoptions.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71232" y="3621024"/>
            <a:ext cx="598932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Hypothesis: Clearer adoption guidance will lead to more confident adopters and fewer adoption failures.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487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Testing – Validating the Solution(1)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1078992" y="533095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Time spent on the platform.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477316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Metrics: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95728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Testing – Validating the Solution(2)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5084064" y="4270248"/>
            <a:ext cx="350215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Surveys and interviews with adopters.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078992" y="4270248"/>
            <a:ext cx="350215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Methods: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084064" y="5120640"/>
            <a:ext cx="350215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Follow-up questionnaires 1 and 3 months post-adoption.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120640"/>
            <a:ext cx="350215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Observing usability and navigation.</a:t>
            </a:r>
            <a:endParaRPr lang="en-US" sz="185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FD9F934F-4B91-D4A8-9349-6DDE5D8EB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-9144"/>
            <a:ext cx="4974336" cy="82387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Key Takeaways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Prototype – Developing a Solution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7571232" y="31272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Understanding Design Thinking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7571232" y="5422739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Key Takeaways</a:t>
            </a:r>
            <a:endParaRPr lang="en-US" sz="2320" dirty="0"/>
          </a:p>
        </p:txBody>
      </p:sp>
      <p:sp>
        <p:nvSpPr>
          <p:cNvPr id="7" name="Text 4"/>
          <p:cNvSpPr/>
          <p:nvPr/>
        </p:nvSpPr>
        <p:spPr>
          <a:xfrm>
            <a:off x="7571232" y="37581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Define – Framing the Problem</a:t>
            </a:r>
            <a:endParaRPr lang="en-US" sz="2320" dirty="0"/>
          </a:p>
        </p:txBody>
      </p:sp>
      <p:sp>
        <p:nvSpPr>
          <p:cNvPr id="8" name="Text 5"/>
          <p:cNvSpPr/>
          <p:nvPr/>
        </p:nvSpPr>
        <p:spPr>
          <a:xfrm>
            <a:off x="1078992" y="31272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1078992" y="3758184"/>
            <a:ext cx="598932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Empathy – Understanding the Adopter's Perspective</a:t>
            </a:r>
            <a:endParaRPr lang="en-US" sz="2320" dirty="0"/>
          </a:p>
        </p:txBody>
      </p:sp>
      <p:sp>
        <p:nvSpPr>
          <p:cNvPr id="10" name="Text 7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Ideation – Brainstorming Solutions</a:t>
            </a:r>
            <a:endParaRPr lang="en-US" sz="2320" dirty="0"/>
          </a:p>
        </p:txBody>
      </p:sp>
      <p:sp>
        <p:nvSpPr>
          <p:cNvPr id="11" name="Text 8"/>
          <p:cNvSpPr/>
          <p:nvPr/>
        </p:nvSpPr>
        <p:spPr>
          <a:xfrm>
            <a:off x="832104" y="170992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2" name="Text 9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Testing – Validating the Solution</a:t>
            </a:r>
            <a:endParaRPr lang="en-US" sz="232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4520" y="1837944"/>
            <a:ext cx="886968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752" y="1837944"/>
            <a:ext cx="1188720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3648" y="1837944"/>
            <a:ext cx="740664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5776" y="1837944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912" y="4809744"/>
            <a:ext cx="1481328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744968" y="3136392"/>
            <a:ext cx="24780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Ideation fosters creative and practical adoption enhancements.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11082528" y="3136392"/>
            <a:ext cx="24780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Prototyping allows for solution testing before full implementation.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078992" y="3136392"/>
            <a:ext cx="24780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Empathy helps understand adopter challenges and emotions.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4416552" y="3136392"/>
            <a:ext cx="24780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Clearly defining the problem leads to more targeted solutions.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8138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Key Takeaways 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1078992" y="6108192"/>
            <a:ext cx="24780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Continuous testing and feedback improve the adoption experience.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Introduction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032504"/>
            <a:ext cx="750722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 Thinking is a human-centered approach to problem-solving. It consists of five stages: Empathy, Define, Ideate, Prototype, and Testing. This presentation applies the process to improve the experience of adopting a rescue dog.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89864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endParaRPr lang="en-US" sz="464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Understanding Design Thinking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384048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Design Thinking helps create solutions that address user needs effectively.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196596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Understanding Design Thinking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6053328" y="4700016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is widely used in various fields, including product design, healthcare, and social innovation.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053328" y="5550408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five stages ensure a structured yet flexible approach to solving real-world problems.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099816"/>
            <a:ext cx="12984480" cy="2039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Empathy – Understanding the Adopter's Perspective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" y="36576"/>
            <a:ext cx="14575536" cy="8174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28032"/>
            <a:ext cx="539496" cy="539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648456"/>
            <a:ext cx="539496" cy="5394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6007608"/>
            <a:ext cx="539496" cy="5394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4828032"/>
            <a:ext cx="539496" cy="5394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3648456"/>
            <a:ext cx="539496" cy="5394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6007608"/>
            <a:ext cx="539496" cy="539496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024128" y="494690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1024128" y="37673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1024128" y="612648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7516368" y="4946904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7516368" y="37673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7516368" y="612648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156448" y="6007608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Gains: Joy, companionship, fulfillment in saving a life.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1673352" y="4828032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Hear: Shelter staff’s guidance, other adopters' experiences, online resources.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8156448" y="4828032"/>
            <a:ext cx="564184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Say &amp; Do: Ask about the dog’s temperament and history, spend time with the dog, prepare for adoption.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1673352" y="3648456"/>
            <a:ext cx="564184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Think &amp; Feel: Excitement about adoption, anxiety about responsibility, commitment to providing a loving home.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832104" y="162763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Empathy – Understanding the Adopter's Perspective</a:t>
            </a:r>
            <a:endParaRPr lang="en-US" sz="4640" dirty="0"/>
          </a:p>
        </p:txBody>
      </p:sp>
      <p:sp>
        <p:nvSpPr>
          <p:cNvPr id="21" name="Text 11"/>
          <p:cNvSpPr/>
          <p:nvPr/>
        </p:nvSpPr>
        <p:spPr>
          <a:xfrm>
            <a:off x="8156448" y="3648456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See: Shelter conditions, the dog’s living space, medical and behavioral records.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1673352" y="6007608"/>
            <a:ext cx="56418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2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Pain Points: Uncertainty about the dog's past, financial concerns, emotional stress.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Define – Framing the Problem</a:t>
            </a:r>
            <a:endParaRPr lang="en-US" sz="64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>
        <p15:prstTrans prst="pageCurlDouble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667</Words>
  <Application>Microsoft Office PowerPoint</Application>
  <PresentationFormat>Custom</PresentationFormat>
  <Paragraphs>111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思源黑体-思源黑体-Bold</vt:lpstr>
      <vt:lpstr>思源黑体-思源黑体-Medium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Pratham Rathore</cp:lastModifiedBy>
  <cp:revision>3</cp:revision>
  <dcterms:created xsi:type="dcterms:W3CDTF">2025-04-03T13:33:18Z</dcterms:created>
  <dcterms:modified xsi:type="dcterms:W3CDTF">2025-04-04T09:59:17Z</dcterms:modified>
</cp:coreProperties>
</file>